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74" r:id="rId6"/>
    <p:sldId id="263" r:id="rId7"/>
    <p:sldId id="275" r:id="rId8"/>
    <p:sldId id="264" r:id="rId9"/>
    <p:sldId id="262" r:id="rId10"/>
    <p:sldId id="265" r:id="rId11"/>
    <p:sldId id="268" r:id="rId12"/>
    <p:sldId id="266" r:id="rId13"/>
    <p:sldId id="267" r:id="rId14"/>
    <p:sldId id="273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 Dedeepya" initials="CD" lastIdx="1" clrIdx="0">
    <p:extLst>
      <p:ext uri="{19B8F6BF-5375-455C-9EA6-DF929625EA0E}">
        <p15:presenceInfo xmlns:p15="http://schemas.microsoft.com/office/powerpoint/2012/main" userId="fade6110ae2b17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7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sh Pratim Ghosh" userId="ed03ff05acf4a508" providerId="LiveId" clId="{1674445C-A5D2-4F3A-BC35-76ABF74763D9}"/>
    <pc:docChg chg="modSld">
      <pc:chgData name="Manash Pratim Ghosh" userId="ed03ff05acf4a508" providerId="LiveId" clId="{1674445C-A5D2-4F3A-BC35-76ABF74763D9}" dt="2026-01-07T16:37:31.238" v="1" actId="20577"/>
      <pc:docMkLst>
        <pc:docMk/>
      </pc:docMkLst>
      <pc:sldChg chg="modSp mod">
        <pc:chgData name="Manash Pratim Ghosh" userId="ed03ff05acf4a508" providerId="LiveId" clId="{1674445C-A5D2-4F3A-BC35-76ABF74763D9}" dt="2026-01-07T16:37:31.238" v="1" actId="20577"/>
        <pc:sldMkLst>
          <pc:docMk/>
          <pc:sldMk cId="1350472836" sldId="257"/>
        </pc:sldMkLst>
        <pc:spChg chg="mod">
          <ac:chgData name="Manash Pratim Ghosh" userId="ed03ff05acf4a508" providerId="LiveId" clId="{1674445C-A5D2-4F3A-BC35-76ABF74763D9}" dt="2026-01-07T16:37:31.238" v="1" actId="20577"/>
          <ac:spMkLst>
            <pc:docMk/>
            <pc:sldMk cId="1350472836" sldId="257"/>
            <ac:spMk id="5" creationId="{2B8CC214-3C9E-5872-EC97-ABE4D4802C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B27915-1C67-46D2-A622-B10866D6E0DA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C82914-6B84-441A-9508-A947447701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760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82914-6B84-441A-9508-A947447701E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761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C82914-6B84-441A-9508-A947447701E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93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FB6A1-2C82-FAEC-7188-0738F7895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4108AF-B992-BDB1-D6DC-5A1FF443AD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81808-CF3C-61AB-34DF-8920D2AC1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BD1B9-D0A5-DCDE-3C62-384A0D8ED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BF370-0195-EC5B-AD8E-284507E70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82680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A00A-AA9D-E12D-E5C5-77B377B2C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7DABA-F75F-9A33-025A-2EF2C7469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0F851-15EA-9A68-4166-D5113F02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832E5-1670-FE23-A09E-2BE97CEE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ABDC2-55B0-7DD2-7B48-48777B0FE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6964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4231EB-EF66-0497-02B3-6CD255C59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EA96BA-BF55-5488-8805-A4338995E8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B6171-9F4D-16B7-277E-012C85430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CF587-D103-1990-3D14-3114C6408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6027D-2BB8-7E09-FF9E-C81E2ACF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8605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8FDA9-E839-D775-1DD7-DF5EE3F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12D65-73C7-C4BB-33A9-066807CD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E8257-F1DE-3A23-42CE-19C5EBA01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8389-D8E7-C300-EB70-908E79458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0E994-1005-54FE-06F7-CF168A87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11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D315-91DB-2C9B-54A3-A8564B075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65C4C2-B72B-96B1-01F0-BDB1AF86B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B86C3-AB5A-699F-6E4D-0999D6745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F1407-3836-C88E-5E49-B5BB60F4E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E84FB-6155-9AB5-B55F-AA774FA53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21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7A721-B5E1-775F-1F02-EC7B39235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D74CC-2287-7E83-B93C-E30CEBA77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E88CF-7BD4-53F5-B598-43C6B52715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BABD3-7A76-5750-DC4F-58C6A039D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7E5718-9188-7CF3-1ADE-8E92D7821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6F2FD-3A73-B781-34FA-93189D6E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1779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29FE-85F7-46B8-C1BE-3F3E507BF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EE37F-B9A0-FF8E-AE3B-46F423CEA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4077C-94C0-2C50-BB28-DB2438052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D9B779-1B74-BEF8-D56C-D3459F7AAF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7204E-0EF6-89E4-347E-88C8AB2E7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099C0-89C7-2C94-6D43-E38F12FE1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777CDE-E465-B991-651A-3B415BAA3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68D40-9724-51FD-BA64-0FE863FAA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2494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23DA3-6426-FA68-C6C7-DAA4C63D6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55966D-0BE1-51FC-A012-7BAC36D67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D6AFB-7C50-C193-BD4A-64DB5DADE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797AC-0A48-078B-A008-0A0CF2B71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427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4AC274-8AA2-2720-27D1-49500013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1403B-7F46-A5DA-FB69-DF09C5F87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34DDAE-5999-4E46-B500-4FDA603AD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920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8324-5663-6D59-B980-D72271743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705AB-58F3-AD32-5958-22D744429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2543E-209C-2310-1005-889BB89B0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D73AE4-583B-C549-4DBC-4810957F1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BACE6-201A-307C-E3A7-EF1EA4D1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70A1-7934-5016-65E2-8C88D9A51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9870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BE31-2ACA-9A6F-AB17-51E46285A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94FF45-C106-D0E8-98C5-DF676C2460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92D39A-0502-5E1A-BD06-0E82438D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B1E9A-2426-924A-E8F7-22E7E96A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EF943-B7C9-7D5A-63C5-41BA3C43C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317D7-06DB-45C7-7AE0-F0D110F70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23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067CEB-D8F8-9630-6082-307C35335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4683E9-9AC9-8CD8-591C-EC481FBBE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9E0910-7FD7-C041-AB17-C3B733487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910CD-3A63-427C-B0F0-F999C3DAA7F5}" type="datetimeFigureOut">
              <a:rPr lang="en-IN" smtClean="0"/>
              <a:t>07-01-2026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95C5-DA52-82A2-3494-D67288CB2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32BFF3-CA8C-E39C-BFB1-31E3A5B90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D7AD6-66EA-450B-96C9-88CEEFF125D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1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0DC0-E8EC-99CE-C837-01F08417B4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3371" y="-170896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/>
              <a:t>Gesture Control 4DOF robot </a:t>
            </a:r>
            <a:endParaRPr lang="en-IN" sz="4800" b="1" dirty="0"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D4077-7A18-EDC1-7589-3A878F6593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3371" y="2753104"/>
            <a:ext cx="9144000" cy="1655762"/>
          </a:xfrm>
        </p:spPr>
        <p:txBody>
          <a:bodyPr/>
          <a:lstStyle/>
          <a:p>
            <a:r>
              <a:rPr lang="en-US" dirty="0"/>
              <a:t>MINI PROJECT</a:t>
            </a:r>
          </a:p>
          <a:p>
            <a:r>
              <a:rPr lang="en-US" b="0" i="0" dirty="0">
                <a:effectLst/>
                <a:latin typeface="Roboto" panose="020F0502020204030204" pitchFamily="2" charset="0"/>
              </a:rPr>
              <a:t>ME865</a:t>
            </a:r>
            <a:r>
              <a:rPr lang="en-US" dirty="0">
                <a:latin typeface="Roboto" panose="020F0502020204030204" pitchFamily="2" charset="0"/>
              </a:rPr>
              <a:t>:</a:t>
            </a:r>
            <a:r>
              <a:rPr lang="en-US" b="0" i="0" dirty="0">
                <a:effectLst/>
                <a:latin typeface="Roboto" panose="020F0502020204030204" pitchFamily="2" charset="0"/>
              </a:rPr>
              <a:t> Robotics Mechanics and Control</a:t>
            </a:r>
            <a:endParaRPr lang="en-US" dirty="0"/>
          </a:p>
          <a:p>
            <a:r>
              <a:rPr lang="en-US" dirty="0"/>
              <a:t>SEMESTER 1 (2025-2026)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BB3BE1-1C4B-F594-DED2-4DE00A08A1B3}"/>
              </a:ext>
            </a:extLst>
          </p:cNvPr>
          <p:cNvSpPr txBox="1"/>
          <p:nvPr/>
        </p:nvSpPr>
        <p:spPr>
          <a:xfrm>
            <a:off x="5949638" y="4866861"/>
            <a:ext cx="5900654" cy="375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416050" indent="-6350" algn="l">
              <a:lnSpc>
                <a:spcPct val="107000"/>
              </a:lnSpc>
              <a:spcAft>
                <a:spcPts val="125"/>
              </a:spcAft>
              <a:buNone/>
            </a:pPr>
            <a:r>
              <a:rPr lang="en-US" u="sng" dirty="0"/>
              <a:t>COURSE INSTRUCTOR</a:t>
            </a:r>
            <a:r>
              <a:rPr lang="en-US" dirty="0"/>
              <a:t>: Dr Mervin Joe Thomas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8CC214-3C9E-5872-EC97-ABE4D4802C37}"/>
              </a:ext>
            </a:extLst>
          </p:cNvPr>
          <p:cNvSpPr txBox="1"/>
          <p:nvPr/>
        </p:nvSpPr>
        <p:spPr>
          <a:xfrm>
            <a:off x="496405" y="4866861"/>
            <a:ext cx="4946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PRESENTED BY</a:t>
            </a:r>
            <a:r>
              <a:rPr lang="en-US" dirty="0"/>
              <a:t>: </a:t>
            </a:r>
            <a:r>
              <a:rPr lang="en-IN" dirty="0"/>
              <a:t>Manash Pratim Ghosh (252MC013)</a:t>
            </a:r>
          </a:p>
          <a:p>
            <a:r>
              <a:rPr lang="en-IN" dirty="0"/>
              <a:t>                          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1B1F86-29C0-6624-CE6B-03ADDFD6DA46}"/>
              </a:ext>
            </a:extLst>
          </p:cNvPr>
          <p:cNvGrpSpPr/>
          <p:nvPr/>
        </p:nvGrpSpPr>
        <p:grpSpPr>
          <a:xfrm>
            <a:off x="2966456" y="236813"/>
            <a:ext cx="6259088" cy="569067"/>
            <a:chOff x="253472" y="172439"/>
            <a:chExt cx="6259088" cy="569067"/>
          </a:xfrm>
        </p:grpSpPr>
        <p:pic>
          <p:nvPicPr>
            <p:cNvPr id="12" name="Picture 11" descr="A black and white logo&#10;&#10;Description automatically generated">
              <a:extLst>
                <a:ext uri="{FF2B5EF4-FFF2-40B4-BE49-F238E27FC236}">
                  <a16:creationId xmlns:a16="http://schemas.microsoft.com/office/drawing/2014/main" id="{F247D289-226C-2DCE-1259-87390CA30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472" y="172439"/>
              <a:ext cx="584728" cy="5690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6AF9F7-FFBE-754D-4A3C-B8FDAB922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2215" y="222886"/>
              <a:ext cx="616034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tabLst>
                  <a:tab pos="2636838" algn="ctr"/>
                  <a:tab pos="5273675" algn="r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tabLst>
                  <a:tab pos="2636838" algn="ctr"/>
                  <a:tab pos="5273675" algn="r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tabLst>
                  <a:tab pos="2636838" algn="ctr"/>
                  <a:tab pos="5273675" algn="r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tabLst>
                  <a:tab pos="2636838" algn="ctr"/>
                  <a:tab pos="5273675" algn="r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tabLst>
                  <a:tab pos="2636838" algn="ctr"/>
                  <a:tab pos="5273675" algn="r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tabLst>
                  <a:tab pos="2636838" algn="ctr"/>
                  <a:tab pos="5273675" algn="r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tabLst>
                  <a:tab pos="2636838" algn="ctr"/>
                  <a:tab pos="5273675" algn="r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tabLst>
                  <a:tab pos="2636838" algn="ctr"/>
                  <a:tab pos="5273675" algn="r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tabLst>
                  <a:tab pos="2636838" algn="ctr"/>
                  <a:tab pos="5273675" algn="r"/>
                </a:tabLst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2636838" algn="ctr"/>
                  <a:tab pos="5273675" algn="r"/>
                </a:tabLst>
              </a:pPr>
              <a:r>
                <a:rPr kumimoji="0" lang="en-US" altLang="zh-CN" sz="16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         NATIONAL INSTITUTE OF TECHNOLOGY KARNATAKA, SURATHKAL </a:t>
              </a: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0472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C0391D9-AEE6-33B7-AE51-7DA905000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65D5C-22FF-F521-5B60-B8FA1FC1CF07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Control Logic and Signal </a:t>
            </a:r>
            <a:r>
              <a:rPr lang="en-IN" sz="2400" b="1" dirty="0" err="1"/>
              <a:t>FLow</a:t>
            </a:r>
            <a:endParaRPr lang="en-IN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D38AE2A-7FD8-63AD-96CD-7A5B17F10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5" y="1738144"/>
            <a:ext cx="12007269" cy="338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37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22900-BA4A-F060-4716-89CE15A2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249" y="336550"/>
            <a:ext cx="10515600" cy="4351338"/>
          </a:xfrm>
        </p:spPr>
        <p:txBody>
          <a:bodyPr/>
          <a:lstStyle/>
          <a:p>
            <a:pPr>
              <a:buNone/>
            </a:pPr>
            <a:r>
              <a:rPr lang="en-US" b="1" dirty="0"/>
              <a:t>Testing Focus: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Simulate motion in all 3 axes (Pitch, Roll, Yaw)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Live tracking of angle data from MPU6050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6144A-2F24-BDD0-27AE-461E1647439F}"/>
              </a:ext>
            </a:extLst>
          </p:cNvPr>
          <p:cNvSpPr txBox="1"/>
          <p:nvPr/>
        </p:nvSpPr>
        <p:spPr>
          <a:xfrm>
            <a:off x="0" y="-125115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Testing</a:t>
            </a:r>
          </a:p>
        </p:txBody>
      </p:sp>
      <p:pic>
        <p:nvPicPr>
          <p:cNvPr id="6" name="WhatsApp Video 2025-11-17 at 02.09.45_e36db1aa">
            <a:hlinkClick r:id="" action="ppaction://media"/>
            <a:extLst>
              <a:ext uri="{FF2B5EF4-FFF2-40B4-BE49-F238E27FC236}">
                <a16:creationId xmlns:a16="http://schemas.microsoft.com/office/drawing/2014/main" id="{0C7189EA-6E78-B660-0D87-DF206C4D69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3449" y="1949450"/>
            <a:ext cx="80772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0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101B12-B692-743A-26D0-76DEA3B9F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530" y="1095375"/>
            <a:ext cx="10027370" cy="4946651"/>
          </a:xfrm>
        </p:spPr>
        <p:txBody>
          <a:bodyPr>
            <a:normAutofit fontScale="85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Pick-and-Place Operations: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 </a:t>
            </a:r>
            <a:r>
              <a:rPr lang="en-US" altLang="en-US" sz="2000" b="1" dirty="0"/>
              <a:t>These arms are widely used for swiftly and accurately picking up objects from one location and placing them in another, such as on an assembly line.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Precision Work: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 </a:t>
            </a:r>
            <a:r>
              <a:rPr lang="en-US" altLang="en-US" sz="2000" b="1" dirty="0"/>
              <a:t>They can be guided for tasks requiring high precision, such as:​Welding​, Drilling,​Painting​, and Assembly of small components​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Service Robots: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200" b="1" dirty="0"/>
              <a:t> Controlling robotic "nurses" or assistants in a hospital setting to handle supplies, especially in sterile or infectious environments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Reduced Operator Strain: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b="1" dirty="0"/>
              <a:t>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000" b="1" dirty="0"/>
              <a:t>By using the robot to handle heavy goods, operators can minimize physical labor and the risk of injury associated with repetitive lifting.​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b="1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041728A-CB02-87AC-D0EF-12D865BAC309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 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B0E91-4AE8-20E7-B131-8324A5A5FC2B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Applications </a:t>
            </a:r>
          </a:p>
        </p:txBody>
      </p:sp>
    </p:spTree>
    <p:extLst>
      <p:ext uri="{BB962C8B-B14F-4D97-AF65-F5344CB8AC3E}">
        <p14:creationId xmlns:p14="http://schemas.microsoft.com/office/powerpoint/2010/main" val="417293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2913-BE43-A5A0-734B-03A39409F1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950"/>
            <a:ext cx="10448925" cy="4672013"/>
          </a:xfrm>
        </p:spPr>
        <p:txBody>
          <a:bodyPr/>
          <a:lstStyle/>
          <a:p>
            <a:pPr>
              <a:buNone/>
            </a:pPr>
            <a:r>
              <a:rPr lang="en-IN" b="1" dirty="0"/>
              <a:t>Challenges: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Minimizing vibrations and mechanical backlash.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/>
              <a:t>Accurate sensor calibration in changing conditions.</a:t>
            </a:r>
          </a:p>
          <a:p>
            <a:pPr>
              <a:buNone/>
            </a:pPr>
            <a:r>
              <a:rPr lang="en-IN" b="1" dirty="0"/>
              <a:t>Future Scope :</a:t>
            </a:r>
            <a:endParaRPr lang="en-IN" sz="2400" dirty="0"/>
          </a:p>
          <a:p>
            <a:r>
              <a:rPr lang="en-US" sz="2400" dirty="0"/>
              <a:t>Advancements in Control Technology (The Shift to Vision)</a:t>
            </a:r>
            <a:r>
              <a:rPr lang="en-IN" sz="2400" dirty="0"/>
              <a:t>.</a:t>
            </a:r>
          </a:p>
          <a:p>
            <a:r>
              <a:rPr lang="en-US" sz="2400" dirty="0"/>
              <a:t>Enhanced Collaboration and Flexibility in Industry</a:t>
            </a:r>
            <a:endParaRPr lang="en-IN" sz="2400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CF4137-279E-F529-C7EF-CC986DF2A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64" y="1238251"/>
            <a:ext cx="3518751" cy="2190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4D9D2-3681-20AD-807C-E465DE9FB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464" y="3892550"/>
            <a:ext cx="2600325" cy="260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2BB674-44AF-77AC-0590-1ED65A25B77F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Challenges and Future Scope </a:t>
            </a:r>
          </a:p>
        </p:txBody>
      </p:sp>
    </p:spTree>
    <p:extLst>
      <p:ext uri="{BB962C8B-B14F-4D97-AF65-F5344CB8AC3E}">
        <p14:creationId xmlns:p14="http://schemas.microsoft.com/office/powerpoint/2010/main" val="1116692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3D866-735A-1B50-6ECB-548B3FA08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28725"/>
            <a:ext cx="7086601" cy="49482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Objective:</a:t>
            </a:r>
            <a:r>
              <a:rPr lang="en-IN" sz="2400" dirty="0"/>
              <a:t> Design a 4 DOF Gesture control robotic arm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Components Used:</a:t>
            </a:r>
            <a:r>
              <a:rPr lang="en-IN" sz="2400" dirty="0"/>
              <a:t> ESP32 Microcontroller, MPU6050, SG90 Servos</a:t>
            </a:r>
          </a:p>
          <a:p>
            <a:r>
              <a:rPr lang="en-IN" sz="2400" b="1" dirty="0"/>
              <a:t>Working:</a:t>
            </a:r>
            <a:r>
              <a:rPr lang="en-IN" sz="2400" dirty="0"/>
              <a:t> </a:t>
            </a:r>
            <a:r>
              <a:rPr lang="en-US" sz="2400" dirty="0"/>
              <a:t>works by using sensors (like IMU ) to capture human hand movement, wirelessly transmitting the processed data as commands, and using servo motors to precisely mimic that movement.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Outcome:</a:t>
            </a:r>
            <a:r>
              <a:rPr lang="en-IN" sz="2400" dirty="0"/>
              <a:t> Smooth, responsive platform ideal for real-world motion control tasks</a:t>
            </a:r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6519A-432E-8554-B5C4-DCA8F9E909AD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Summary </a:t>
            </a:r>
          </a:p>
        </p:txBody>
      </p:sp>
    </p:spTree>
    <p:extLst>
      <p:ext uri="{BB962C8B-B14F-4D97-AF65-F5344CB8AC3E}">
        <p14:creationId xmlns:p14="http://schemas.microsoft.com/office/powerpoint/2010/main" val="1377731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F18EE1-06D1-76CB-91C0-BB324C230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2282" cy="435133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Successfully built a 4 DOF gesture control robotic arm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Implemented real-time motion control using MPU6050 &amp; ESP32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Gained hands-on experience in Sensors and Actuators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Opens scope for advanced applications in robotics and automation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90F952-5DAF-AE75-7FFF-ACD4B30CF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82" y="1265738"/>
            <a:ext cx="4914296" cy="49112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808BFD-4BCC-883E-70D9-6842E908A6B5}"/>
              </a:ext>
            </a:extLst>
          </p:cNvPr>
          <p:cNvSpPr txBox="1"/>
          <p:nvPr/>
        </p:nvSpPr>
        <p:spPr>
          <a:xfrm>
            <a:off x="0" y="0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205794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E4AA-3CA9-9E5F-5253-62D7BF48F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45" y="2427558"/>
            <a:ext cx="5788156" cy="163961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/>
              <a:t>Flexible, </a:t>
            </a:r>
            <a:r>
              <a:rPr lang="en-US" sz="2400" dirty="0"/>
              <a:t>user-friendly robotic arm designed to safely and directly work alongside humans in a shared workspace across numerous industrial and medical applications.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33A96D-EB82-B0E1-CF4A-00693E761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43274"/>
            <a:ext cx="4161935" cy="4161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E787429-056E-EEDA-D976-32DAF0FB1F06}"/>
              </a:ext>
            </a:extLst>
          </p:cNvPr>
          <p:cNvSpPr txBox="1"/>
          <p:nvPr/>
        </p:nvSpPr>
        <p:spPr>
          <a:xfrm>
            <a:off x="0" y="12442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Gesture Control Robot</a:t>
            </a:r>
          </a:p>
        </p:txBody>
      </p:sp>
      <p:sp>
        <p:nvSpPr>
          <p:cNvPr id="10" name="AutoShape 2" descr="Image of ">
            <a:extLst>
              <a:ext uri="{FF2B5EF4-FFF2-40B4-BE49-F238E27FC236}">
                <a16:creationId xmlns:a16="http://schemas.microsoft.com/office/drawing/2014/main" id="{FAD762BE-D689-AD6D-8384-5A1DE61317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ACD7F0-6097-9A43-FDC3-4FFF04E56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826" y="3929371"/>
            <a:ext cx="4343372" cy="244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59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FA3ED-1345-DE66-ACC5-E88E08BF7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725" y="2692034"/>
            <a:ext cx="3990975" cy="1565641"/>
          </a:xfrm>
          <a:ln>
            <a:solidFill>
              <a:schemeClr val="tx1"/>
            </a:solidFill>
          </a:ln>
        </p:spPr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goal is to build a 4-</a:t>
            </a:r>
            <a:r>
              <a:rPr lang="en-US" altLang="en-US" sz="2400" dirty="0"/>
              <a:t>DOF gesture-controlled robotic arm that can detect motion and perform various operations.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IN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1A1899-B3C9-095A-395E-6A888B66C293}"/>
              </a:ext>
            </a:extLst>
          </p:cNvPr>
          <p:cNvSpPr/>
          <p:nvPr/>
        </p:nvSpPr>
        <p:spPr>
          <a:xfrm>
            <a:off x="7598004" y="684195"/>
            <a:ext cx="2978870" cy="87980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Motion</a:t>
            </a:r>
            <a:endParaRPr lang="en-IN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CE8E76-4327-8F60-35C6-BF485228C745}"/>
              </a:ext>
            </a:extLst>
          </p:cNvPr>
          <p:cNvSpPr/>
          <p:nvPr/>
        </p:nvSpPr>
        <p:spPr>
          <a:xfrm>
            <a:off x="7598004" y="1871848"/>
            <a:ext cx="2978870" cy="9677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MPU6050 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28E8F7-39A4-921D-DABF-B41372B83F75}"/>
              </a:ext>
            </a:extLst>
          </p:cNvPr>
          <p:cNvSpPr/>
          <p:nvPr/>
        </p:nvSpPr>
        <p:spPr>
          <a:xfrm>
            <a:off x="7598004" y="3127829"/>
            <a:ext cx="2978870" cy="9677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ESP32 Microcontroller</a:t>
            </a:r>
            <a:endParaRPr lang="en-I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B96E09-C77E-3FA1-F8BE-6C32A507CF55}"/>
              </a:ext>
            </a:extLst>
          </p:cNvPr>
          <p:cNvSpPr/>
          <p:nvPr/>
        </p:nvSpPr>
        <p:spPr>
          <a:xfrm>
            <a:off x="7598004" y="4383810"/>
            <a:ext cx="2978870" cy="9677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 Motors</a:t>
            </a:r>
            <a:endParaRPr lang="en-IN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82815F-F11E-2842-564A-357CD92CBB0B}"/>
              </a:ext>
            </a:extLst>
          </p:cNvPr>
          <p:cNvSpPr/>
          <p:nvPr/>
        </p:nvSpPr>
        <p:spPr>
          <a:xfrm>
            <a:off x="7598004" y="5639791"/>
            <a:ext cx="2978870" cy="96778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  <a:endParaRPr lang="en-IN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36427FC8-DD72-6C81-6FA2-25B989153A61}"/>
              </a:ext>
            </a:extLst>
          </p:cNvPr>
          <p:cNvSpPr/>
          <p:nvPr/>
        </p:nvSpPr>
        <p:spPr>
          <a:xfrm>
            <a:off x="9030878" y="1607990"/>
            <a:ext cx="207390" cy="26385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2894E69-E938-3E51-6CF1-6A92A0A2DD22}"/>
              </a:ext>
            </a:extLst>
          </p:cNvPr>
          <p:cNvSpPr/>
          <p:nvPr/>
        </p:nvSpPr>
        <p:spPr>
          <a:xfrm>
            <a:off x="8975888" y="2865368"/>
            <a:ext cx="207390" cy="26385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6B8E9439-57FD-FEEE-0678-74A2944F30C8}"/>
              </a:ext>
            </a:extLst>
          </p:cNvPr>
          <p:cNvSpPr/>
          <p:nvPr/>
        </p:nvSpPr>
        <p:spPr>
          <a:xfrm>
            <a:off x="8975888" y="4119952"/>
            <a:ext cx="207390" cy="26385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A99B77F-94F7-E853-558C-DFD3CB020D45}"/>
              </a:ext>
            </a:extLst>
          </p:cNvPr>
          <p:cNvSpPr/>
          <p:nvPr/>
        </p:nvSpPr>
        <p:spPr>
          <a:xfrm>
            <a:off x="8947608" y="5375933"/>
            <a:ext cx="207390" cy="263858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E5DEB6-FF6A-5C9C-E870-7C6B9155C77E}"/>
              </a:ext>
            </a:extLst>
          </p:cNvPr>
          <p:cNvSpPr txBox="1"/>
          <p:nvPr/>
        </p:nvSpPr>
        <p:spPr>
          <a:xfrm>
            <a:off x="0" y="12442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Project Overview</a:t>
            </a:r>
          </a:p>
        </p:txBody>
      </p:sp>
    </p:spTree>
    <p:extLst>
      <p:ext uri="{BB962C8B-B14F-4D97-AF65-F5344CB8AC3E}">
        <p14:creationId xmlns:p14="http://schemas.microsoft.com/office/powerpoint/2010/main" val="2479365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CA3BB-29D8-4BD0-483E-4DCF1A4E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715" y="630882"/>
            <a:ext cx="5751136" cy="6057899"/>
          </a:xfrm>
        </p:spPr>
        <p:txBody>
          <a:bodyPr>
            <a:normAutofit fontScale="92500" lnSpcReduction="2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dirty="0"/>
              <a:t>ESP32 Microcontroller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Acts as the brain</a:t>
            </a:r>
            <a:r>
              <a:rPr lang="en-US" altLang="en-US" sz="2000" dirty="0"/>
              <a:t> of the system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2000" dirty="0"/>
              <a:t>that 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processes data from sensors.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MPU6050 Sensor (3.3 to 5V)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Detects tilt and movement using a gyroscope and accelerometer.</a:t>
            </a:r>
            <a:endParaRPr lang="en-US" altLang="en-US" sz="20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dirty="0"/>
              <a:t>Measurement Range (Accelerometer)</a:t>
            </a:r>
            <a:br>
              <a:rPr lang="en-US" sz="2000" dirty="0"/>
            </a:br>
            <a:r>
              <a:rPr lang="en-US" sz="2000" dirty="0"/>
              <a:t>±2g, ±4g, ±8g, ±16g (programmable)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000" b="1" dirty="0"/>
              <a:t>Measurement Range (Gyroscope)</a:t>
            </a:r>
            <a:br>
              <a:rPr lang="en-US" sz="2000" dirty="0"/>
            </a:br>
            <a:r>
              <a:rPr lang="en-US" sz="2000" dirty="0"/>
              <a:t>±2g, ±4g, ±8g, ±16g (programmable)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dirty="0"/>
              <a:t>SG90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Servo Motors (5 to 6V)</a:t>
            </a: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Rotate the platform with good torque and speed.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dirty="0"/>
              <a:t>Rotation Range – 0 to 180*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Stall Torque – 1.2 – 1.8 kg-cm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Control Signal – Pulse width modulation (PWM)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000" b="1" dirty="0"/>
              <a:t>Acrylic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Frame </a:t>
            </a: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 Lightweight structure that holds all the parts.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Power Supply &amp; Motor Drivers </a:t>
            </a:r>
            <a:endParaRPr lang="en-US" altLang="en-US" sz="20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Provide stable power and </a:t>
            </a:r>
            <a:r>
              <a:rPr lang="en-US" altLang="en-US" sz="2000" dirty="0"/>
              <a:t>voltage to all the motors.</a:t>
            </a: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CE42F-A549-4497-B8B3-2983558C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" t="20977" r="7094" b="16974"/>
          <a:stretch>
            <a:fillRect/>
          </a:stretch>
        </p:blipFill>
        <p:spPr>
          <a:xfrm>
            <a:off x="7086306" y="806312"/>
            <a:ext cx="4105275" cy="14952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291F92-DD0C-6700-935E-DFB52A933A74}"/>
              </a:ext>
            </a:extLst>
          </p:cNvPr>
          <p:cNvSpPr txBox="1"/>
          <p:nvPr/>
        </p:nvSpPr>
        <p:spPr>
          <a:xfrm>
            <a:off x="0" y="12442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Components Used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220A1-EE0A-0BDF-4B27-F520A972C990}"/>
              </a:ext>
            </a:extLst>
          </p:cNvPr>
          <p:cNvSpPr txBox="1"/>
          <p:nvPr/>
        </p:nvSpPr>
        <p:spPr>
          <a:xfrm>
            <a:off x="8686506" y="621646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MPU 6050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72C46A-A78F-10D8-0940-63886D07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788" y="2774131"/>
            <a:ext cx="2857500" cy="1714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08A8F-4A45-0748-CD40-EF1607137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003" y="2575838"/>
            <a:ext cx="2519401" cy="25194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BBC622-3CDA-0A71-4EEE-21F7D597F4A3}"/>
              </a:ext>
            </a:extLst>
          </p:cNvPr>
          <p:cNvSpPr txBox="1"/>
          <p:nvPr/>
        </p:nvSpPr>
        <p:spPr>
          <a:xfrm>
            <a:off x="6918782" y="2482234"/>
            <a:ext cx="239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ESP32 Microcontroller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CC0E3-3FD0-C0BD-DD82-DDEC6E9451E7}"/>
              </a:ext>
            </a:extLst>
          </p:cNvPr>
          <p:cNvSpPr txBox="1"/>
          <p:nvPr/>
        </p:nvSpPr>
        <p:spPr>
          <a:xfrm>
            <a:off x="9673178" y="2509163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SG90 Servo Motor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BA6198-0126-CE40-DF5D-8205D5FAC704}"/>
              </a:ext>
            </a:extLst>
          </p:cNvPr>
          <p:cNvCxnSpPr/>
          <p:nvPr/>
        </p:nvCxnSpPr>
        <p:spPr>
          <a:xfrm>
            <a:off x="6153150" y="474107"/>
            <a:ext cx="0" cy="6371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4DC806F-BDD0-D6A6-A647-F65A1CD52D04}"/>
              </a:ext>
            </a:extLst>
          </p:cNvPr>
          <p:cNvSpPr/>
          <p:nvPr/>
        </p:nvSpPr>
        <p:spPr>
          <a:xfrm>
            <a:off x="173417" y="630882"/>
            <a:ext cx="5865434" cy="78268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C5A97C-0D45-FEEB-66F9-763C4EB55EC6}"/>
              </a:ext>
            </a:extLst>
          </p:cNvPr>
          <p:cNvSpPr/>
          <p:nvPr/>
        </p:nvSpPr>
        <p:spPr>
          <a:xfrm>
            <a:off x="173417" y="1565961"/>
            <a:ext cx="5865433" cy="171761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F11A1F-8D8C-3574-1AFC-663B80D31C28}"/>
              </a:ext>
            </a:extLst>
          </p:cNvPr>
          <p:cNvSpPr/>
          <p:nvPr/>
        </p:nvSpPr>
        <p:spPr>
          <a:xfrm>
            <a:off x="173416" y="3372439"/>
            <a:ext cx="5865433" cy="133153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BD7238-2694-FD47-E4F2-28C88DFFE5E4}"/>
              </a:ext>
            </a:extLst>
          </p:cNvPr>
          <p:cNvSpPr/>
          <p:nvPr/>
        </p:nvSpPr>
        <p:spPr>
          <a:xfrm>
            <a:off x="182257" y="4813615"/>
            <a:ext cx="5865433" cy="5596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C7D7F4-BBD7-B624-3B5B-62221F7D58CB}"/>
              </a:ext>
            </a:extLst>
          </p:cNvPr>
          <p:cNvSpPr/>
          <p:nvPr/>
        </p:nvSpPr>
        <p:spPr>
          <a:xfrm>
            <a:off x="173416" y="5511452"/>
            <a:ext cx="5865433" cy="55966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AB71F1-C503-7B53-5F8B-AE60DE1E91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038" y="4953297"/>
            <a:ext cx="1829586" cy="18295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2E406CE-037E-DC70-B7B3-525EFA9F8A2C}"/>
              </a:ext>
            </a:extLst>
          </p:cNvPr>
          <p:cNvSpPr txBox="1"/>
          <p:nvPr/>
        </p:nvSpPr>
        <p:spPr>
          <a:xfrm>
            <a:off x="8379325" y="4709855"/>
            <a:ext cx="2005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Buck Converter</a:t>
            </a:r>
          </a:p>
        </p:txBody>
      </p:sp>
    </p:spTree>
    <p:extLst>
      <p:ext uri="{BB962C8B-B14F-4D97-AF65-F5344CB8AC3E}">
        <p14:creationId xmlns:p14="http://schemas.microsoft.com/office/powerpoint/2010/main" val="181890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0796613-746C-60F8-CFB8-77CBC74F8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60" y="434272"/>
            <a:ext cx="5019460" cy="285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rvo motor PWM control demonstration showing 0 to 180 degree rotation">
            <a:extLst>
              <a:ext uri="{FF2B5EF4-FFF2-40B4-BE49-F238E27FC236}">
                <a16:creationId xmlns:a16="http://schemas.microsoft.com/office/drawing/2014/main" id="{B46CAEA9-9BE1-223C-436E-549052970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9712" y="709688"/>
            <a:ext cx="4689028" cy="308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pu6050 module hardware overview">
            <a:extLst>
              <a:ext uri="{FF2B5EF4-FFF2-40B4-BE49-F238E27FC236}">
                <a16:creationId xmlns:a16="http://schemas.microsoft.com/office/drawing/2014/main" id="{E021B91F-C321-EAF6-0A27-465D60DC5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19" y="4191000"/>
            <a:ext cx="413385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792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3ABBE-AC27-7727-8BE6-20A33887F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8797"/>
            <a:ext cx="10515600" cy="4351338"/>
          </a:xfrm>
        </p:spPr>
        <p:txBody>
          <a:bodyPr/>
          <a:lstStyle/>
          <a:p>
            <a:pPr>
              <a:buNone/>
            </a:pPr>
            <a:r>
              <a:rPr lang="en-US" sz="2400" b="1" dirty="0"/>
              <a:t>Degrees of Freedom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4</a:t>
            </a:r>
            <a:r>
              <a:rPr lang="en-US" sz="2400"/>
              <a:t> </a:t>
            </a:r>
            <a:r>
              <a:rPr lang="en-US" sz="2400" dirty="0"/>
              <a:t>DOF</a:t>
            </a:r>
            <a:r>
              <a:rPr lang="en-US" sz="2400"/>
              <a:t>: RRR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Semi-Spherical workspace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Each axis controlled by 4 SG90 servos</a:t>
            </a:r>
          </a:p>
          <a:p>
            <a:pPr marL="0" indent="0">
              <a:buNone/>
            </a:pPr>
            <a:endParaRPr lang="en-US" sz="2400" b="1" dirty="0"/>
          </a:p>
          <a:p>
            <a:pPr>
              <a:buNone/>
            </a:pPr>
            <a:r>
              <a:rPr lang="en-US" sz="2400" b="1" dirty="0"/>
              <a:t>How It Moves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Yaw</a:t>
            </a:r>
            <a:r>
              <a:rPr lang="en-US" sz="2400" dirty="0"/>
              <a:t>: Base rotates the whole unit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Pitch</a:t>
            </a:r>
            <a:r>
              <a:rPr lang="en-US" sz="2400" dirty="0"/>
              <a:t>: Front/back tilt of platform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Roll</a:t>
            </a:r>
            <a:r>
              <a:rPr lang="en-US" sz="2400" dirty="0"/>
              <a:t>: Side tilt using side servos</a:t>
            </a:r>
          </a:p>
          <a:p>
            <a:endParaRPr lang="en-IN" dirty="0"/>
          </a:p>
        </p:txBody>
      </p:sp>
      <p:pic>
        <p:nvPicPr>
          <p:cNvPr id="7172" name="Picture 4" descr="Generated image">
            <a:extLst>
              <a:ext uri="{FF2B5EF4-FFF2-40B4-BE49-F238E27FC236}">
                <a16:creationId xmlns:a16="http://schemas.microsoft.com/office/drawing/2014/main" id="{97F021F1-2E15-3939-3AA5-5A4C672A5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244" y="1458797"/>
            <a:ext cx="4536650" cy="453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52DF7F-8AD0-7CD6-72FB-450512670E22}"/>
              </a:ext>
            </a:extLst>
          </p:cNvPr>
          <p:cNvSpPr txBox="1"/>
          <p:nvPr/>
        </p:nvSpPr>
        <p:spPr>
          <a:xfrm>
            <a:off x="7494308" y="5214537"/>
            <a:ext cx="73529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ROLL</a:t>
            </a:r>
            <a:endParaRPr lang="en-IN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364584-1DD7-D868-7815-26365B8F2F40}"/>
              </a:ext>
            </a:extLst>
          </p:cNvPr>
          <p:cNvSpPr txBox="1"/>
          <p:nvPr/>
        </p:nvSpPr>
        <p:spPr>
          <a:xfrm>
            <a:off x="0" y="12442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Robot Workspace</a:t>
            </a:r>
          </a:p>
        </p:txBody>
      </p:sp>
    </p:spTree>
    <p:extLst>
      <p:ext uri="{BB962C8B-B14F-4D97-AF65-F5344CB8AC3E}">
        <p14:creationId xmlns:p14="http://schemas.microsoft.com/office/powerpoint/2010/main" val="177576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ircuit board">
            <a:extLst>
              <a:ext uri="{FF2B5EF4-FFF2-40B4-BE49-F238E27FC236}">
                <a16:creationId xmlns:a16="http://schemas.microsoft.com/office/drawing/2014/main" id="{8DBC0264-D4D3-46B4-40B5-AA66B0043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900"/>
            <a:ext cx="12192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22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6CEA61-4768-5EAF-9ADF-717F89957A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86050"/>
              </p:ext>
            </p:extLst>
          </p:nvPr>
        </p:nvGraphicFramePr>
        <p:xfrm>
          <a:off x="1121592" y="1073881"/>
          <a:ext cx="9587058" cy="471023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95686">
                  <a:extLst>
                    <a:ext uri="{9D8B030D-6E8A-4147-A177-3AD203B41FA5}">
                      <a16:colId xmlns:a16="http://schemas.microsoft.com/office/drawing/2014/main" val="2439131415"/>
                    </a:ext>
                  </a:extLst>
                </a:gridCol>
                <a:gridCol w="3195686">
                  <a:extLst>
                    <a:ext uri="{9D8B030D-6E8A-4147-A177-3AD203B41FA5}">
                      <a16:colId xmlns:a16="http://schemas.microsoft.com/office/drawing/2014/main" val="292010960"/>
                    </a:ext>
                  </a:extLst>
                </a:gridCol>
                <a:gridCol w="3195686">
                  <a:extLst>
                    <a:ext uri="{9D8B030D-6E8A-4147-A177-3AD203B41FA5}">
                      <a16:colId xmlns:a16="http://schemas.microsoft.com/office/drawing/2014/main" val="494353904"/>
                    </a:ext>
                  </a:extLst>
                </a:gridCol>
              </a:tblGrid>
              <a:tr h="599607">
                <a:tc>
                  <a:txBody>
                    <a:bodyPr/>
                    <a:lstStyle/>
                    <a:p>
                      <a:r>
                        <a:rPr lang="en-US" dirty="0"/>
                        <a:t>Axis/part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Details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040563"/>
                  </a:ext>
                </a:extLst>
              </a:tr>
              <a:tr h="858258">
                <a:tc>
                  <a:txBody>
                    <a:bodyPr/>
                    <a:lstStyle/>
                    <a:p>
                      <a:r>
                        <a:rPr lang="en-IN" b="1" dirty="0"/>
                        <a:t>Height (Z-axis)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 210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height from base to top platform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3129068"/>
                  </a:ext>
                </a:extLst>
              </a:tr>
              <a:tr h="772998">
                <a:tc>
                  <a:txBody>
                    <a:bodyPr/>
                    <a:lstStyle/>
                    <a:p>
                      <a:r>
                        <a:rPr lang="en-IN" b="1" dirty="0"/>
                        <a:t>Width (Y-axis)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~460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Combined servo arms (230 +230 mm)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05787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r>
                        <a:rPr lang="en-IN" b="1" dirty="0"/>
                        <a:t>Depth (X-axis)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~200 mm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Platform base span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046603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r>
                        <a:rPr lang="en-IN" b="1" dirty="0"/>
                        <a:t>Yaw Rotation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0° – 180°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Base swivel via servo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540105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r>
                        <a:rPr lang="en-IN" b="1" dirty="0"/>
                        <a:t>Pitch Rotation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0° – 180°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Front/back tilt of upper platform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708393"/>
                  </a:ext>
                </a:extLst>
              </a:tr>
              <a:tr h="599607">
                <a:tc>
                  <a:txBody>
                    <a:bodyPr/>
                    <a:lstStyle/>
                    <a:p>
                      <a:r>
                        <a:rPr lang="en-IN" b="1"/>
                        <a:t>Roll Rotation</a:t>
                      </a:r>
                      <a:endParaRPr lang="en-IN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/>
                        <a:t>0° – 180°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Side-to-side balancing movement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728303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B66ED44-7368-F4A5-8E2A-D17057ED9FDE}"/>
              </a:ext>
            </a:extLst>
          </p:cNvPr>
          <p:cNvSpPr txBox="1"/>
          <p:nvPr/>
        </p:nvSpPr>
        <p:spPr>
          <a:xfrm>
            <a:off x="0" y="12442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Robot Workspace</a:t>
            </a:r>
          </a:p>
        </p:txBody>
      </p:sp>
    </p:spTree>
    <p:extLst>
      <p:ext uri="{BB962C8B-B14F-4D97-AF65-F5344CB8AC3E}">
        <p14:creationId xmlns:p14="http://schemas.microsoft.com/office/powerpoint/2010/main" val="1001331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C79AB-E384-89F1-25FF-C7480EA0A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027906"/>
            <a:ext cx="5100687" cy="557688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MPU6050 IMU sensor detects angular motion (pitch, roll, yaw) of the platform.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It sends this orientation data to the </a:t>
            </a:r>
            <a:r>
              <a:rPr lang="en-US" altLang="en-US" sz="2000" dirty="0"/>
              <a:t>ESP32 Microcontroller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via I2C communication.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Based on this, it generates PWM signals to control the SG90 servo motors.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The servos rotate accordingly to the orientation of the MPU6050 sensors.</a:t>
            </a:r>
          </a:p>
          <a:p>
            <a:endParaRPr lang="en-IN" dirty="0"/>
          </a:p>
        </p:txBody>
      </p:sp>
      <p:pic>
        <p:nvPicPr>
          <p:cNvPr id="6150" name="Picture 6" descr="Generated image">
            <a:extLst>
              <a:ext uri="{FF2B5EF4-FFF2-40B4-BE49-F238E27FC236}">
                <a16:creationId xmlns:a16="http://schemas.microsoft.com/office/drawing/2014/main" id="{5A5A57C0-86CB-1609-80AC-A060D4325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338" y="1027906"/>
            <a:ext cx="4751895" cy="47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6DCAE5-20EF-EE64-4662-B5A59C2C7C90}"/>
              </a:ext>
            </a:extLst>
          </p:cNvPr>
          <p:cNvSpPr txBox="1"/>
          <p:nvPr/>
        </p:nvSpPr>
        <p:spPr>
          <a:xfrm>
            <a:off x="8448674" y="3409950"/>
            <a:ext cx="141922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en-IN" dirty="0"/>
          </a:p>
          <a:p>
            <a:pPr algn="ctr"/>
            <a:r>
              <a:rPr lang="en-IN" dirty="0"/>
              <a:t>ESP32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B89481-61FC-C314-B9FF-3AEAC7AB279D}"/>
              </a:ext>
            </a:extLst>
          </p:cNvPr>
          <p:cNvSpPr txBox="1"/>
          <p:nvPr/>
        </p:nvSpPr>
        <p:spPr>
          <a:xfrm>
            <a:off x="0" y="12442"/>
            <a:ext cx="121920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IN" sz="2400" b="1" dirty="0"/>
              <a:t>Working Principle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7D5ED-380D-5FE9-0B40-071F00F00C6B}"/>
              </a:ext>
            </a:extLst>
          </p:cNvPr>
          <p:cNvSpPr txBox="1"/>
          <p:nvPr/>
        </p:nvSpPr>
        <p:spPr>
          <a:xfrm>
            <a:off x="7715250" y="1276350"/>
            <a:ext cx="3124200" cy="646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1052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2535</TotalTime>
  <Words>728</Words>
  <Application>Microsoft Office PowerPoint</Application>
  <PresentationFormat>Widescreen</PresentationFormat>
  <Paragraphs>127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Times New Roman</vt:lpstr>
      <vt:lpstr>Office Theme</vt:lpstr>
      <vt:lpstr>Gesture Control 4DOF robot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 Dedeepya</dc:creator>
  <cp:lastModifiedBy>Manash Pratim Ghosh</cp:lastModifiedBy>
  <cp:revision>12</cp:revision>
  <dcterms:created xsi:type="dcterms:W3CDTF">2025-04-08T14:11:04Z</dcterms:created>
  <dcterms:modified xsi:type="dcterms:W3CDTF">2026-01-07T16:37:35Z</dcterms:modified>
</cp:coreProperties>
</file>